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64" r:id="rId3"/>
    <p:sldId id="257" r:id="rId4"/>
    <p:sldId id="258" r:id="rId5"/>
    <p:sldId id="261" r:id="rId6"/>
    <p:sldId id="265" r:id="rId7"/>
    <p:sldId id="266" r:id="rId8"/>
    <p:sldId id="259" r:id="rId9"/>
    <p:sldId id="260" r:id="rId10"/>
    <p:sldId id="262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B9A34C8-F385-40D6-A49C-908EFA94BEDC}">
          <p14:sldIdLst>
            <p14:sldId id="256"/>
            <p14:sldId id="264"/>
            <p14:sldId id="257"/>
            <p14:sldId id="258"/>
            <p14:sldId id="261"/>
            <p14:sldId id="265"/>
            <p14:sldId id="266"/>
            <p14:sldId id="259"/>
            <p14:sldId id="260"/>
            <p14:sldId id="262"/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5F22"/>
    <a:srgbClr val="1E3F07"/>
    <a:srgbClr val="1F250D"/>
    <a:srgbClr val="27772B"/>
    <a:srgbClr val="0000FF"/>
    <a:srgbClr val="41A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B54F8-06A3-4B1A-BDFD-32DB5C2D759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F814E-9CAE-4034-82D6-DCC6C9FBD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803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F814E-9CAE-4034-82D6-DCC6C9FBD7F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8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F814E-9CAE-4034-82D6-DCC6C9FBD7F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449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F814E-9CAE-4034-82D6-DCC6C9FBD7F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19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1" y="2567405"/>
            <a:ext cx="4234955" cy="3597899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931759" y="6240881"/>
            <a:ext cx="1224136" cy="634453"/>
          </a:xfrm>
          <a:prstGeom prst="rect">
            <a:avLst/>
          </a:prstGeom>
        </p:spPr>
        <p:txBody>
          <a:bodyPr vert="horz" lIns="0" rIns="18288">
            <a:noAutofit/>
          </a:bodyPr>
          <a:lstStyle>
            <a:lvl1pPr marL="0" marR="45720" indent="0" algn="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i="1" dirty="0" smtClean="0">
                <a:solidFill>
                  <a:srgbClr val="1E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ru-RU" sz="2000" dirty="0" smtClean="0"/>
              <a:t>                               </a:t>
            </a:r>
            <a:endParaRPr lang="ru-RU" sz="2000" dirty="0"/>
          </a:p>
        </p:txBody>
      </p:sp>
      <p:sp>
        <p:nvSpPr>
          <p:cNvPr id="9" name="Подзаголовок 4"/>
          <p:cNvSpPr txBox="1">
            <a:spLocks/>
          </p:cNvSpPr>
          <p:nvPr/>
        </p:nvSpPr>
        <p:spPr>
          <a:xfrm>
            <a:off x="4427985" y="2567406"/>
            <a:ext cx="4972050" cy="3673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i="1" dirty="0" smtClean="0">
                <a:solidFill>
                  <a:srgbClr val="1E3F07"/>
                </a:solidFill>
              </a:rPr>
              <a:t>Творческая работа команды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1E3F07"/>
                </a:solidFill>
              </a:rPr>
              <a:t>МОУ Смоленская ООШ 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1E3F07"/>
                </a:solidFill>
              </a:rPr>
              <a:t>Ярославской области</a:t>
            </a:r>
          </a:p>
          <a:p>
            <a:pPr algn="ctr">
              <a:defRPr/>
            </a:pPr>
            <a:r>
              <a:rPr lang="ru-RU" sz="3200" b="1" i="1" dirty="0" err="1" smtClean="0">
                <a:solidFill>
                  <a:srgbClr val="1E3F07"/>
                </a:solidFill>
              </a:rPr>
              <a:t>Переславского</a:t>
            </a:r>
            <a:r>
              <a:rPr lang="ru-RU" sz="3200" b="1" i="1" dirty="0" smtClean="0">
                <a:solidFill>
                  <a:srgbClr val="1E3F07"/>
                </a:solidFill>
              </a:rPr>
              <a:t> МР</a:t>
            </a:r>
          </a:p>
          <a:p>
            <a:pPr algn="ctr">
              <a:defRPr/>
            </a:pPr>
            <a:r>
              <a:rPr lang="ru-RU" sz="3200" b="1" i="1" dirty="0" smtClean="0">
                <a:solidFill>
                  <a:srgbClr val="1E3F07"/>
                </a:solidFill>
              </a:rPr>
              <a:t>«Новое поколение»</a:t>
            </a:r>
          </a:p>
          <a:p>
            <a:pPr algn="ctr">
              <a:defRPr/>
            </a:pPr>
            <a:endParaRPr lang="ru-RU" i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28983"/>
            <a:ext cx="9116966" cy="21236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</a:rPr>
              <a:t>Жизнь-территория информационной безопасности</a:t>
            </a:r>
            <a:endParaRPr lang="ru-RU" sz="44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430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578" y="188640"/>
            <a:ext cx="8640960" cy="1160575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i="1" dirty="0" smtClean="0">
                <a:solidFill>
                  <a:srgbClr val="1F5F22"/>
                </a:solidFill>
              </a:rPr>
              <a:t>Правила безопасного пользования компьютерными или иными играми </a:t>
            </a:r>
            <a:endParaRPr lang="ru-RU" sz="3600" i="1" dirty="0">
              <a:solidFill>
                <a:srgbClr val="1F5F2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72" y="1378559"/>
            <a:ext cx="4535487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685" y="1349215"/>
            <a:ext cx="4054475" cy="183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0" y="4188057"/>
            <a:ext cx="42608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707" y="5079002"/>
            <a:ext cx="4011613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823" y="3010807"/>
            <a:ext cx="3643415" cy="2195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81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11771" cy="10081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9532" y="3977680"/>
            <a:ext cx="8640960" cy="2880320"/>
          </a:xfrm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6400" b="1" i="1" dirty="0">
                <a:solidFill>
                  <a:srgbClr val="1F250D"/>
                </a:solidFill>
              </a:rPr>
              <a:t>Использование Интернета является безопасным, если выполняются три основные  правила:</a:t>
            </a:r>
          </a:p>
          <a:p>
            <a:pPr marL="45720" indent="0" algn="ctr">
              <a:buNone/>
            </a:pPr>
            <a:r>
              <a:rPr lang="ru-RU" sz="7200" b="1" i="1" dirty="0">
                <a:solidFill>
                  <a:srgbClr val="1E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Защити свой компьютер</a:t>
            </a:r>
          </a:p>
          <a:p>
            <a:pPr marL="45720" indent="0" algn="ctr">
              <a:buNone/>
            </a:pPr>
            <a:r>
              <a:rPr lang="ru-RU" sz="7200" b="1" i="1" dirty="0">
                <a:solidFill>
                  <a:srgbClr val="1E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Защити себя в Интернете</a:t>
            </a:r>
          </a:p>
          <a:p>
            <a:pPr marL="45720" indent="0" algn="ctr">
              <a:buNone/>
            </a:pPr>
            <a:r>
              <a:rPr lang="ru-RU" sz="7200" b="1" i="1" dirty="0">
                <a:solidFill>
                  <a:srgbClr val="1E3F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Соблюдай правила</a:t>
            </a:r>
          </a:p>
          <a:p>
            <a:pPr marL="45720" indent="0" algn="ctr">
              <a:buNone/>
            </a:pPr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Используй Интернет </a:t>
            </a: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ответственно и всегда проси помощи у родителей или </a:t>
            </a:r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учителей, когда </a:t>
            </a: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тебе это необходимо. </a:t>
            </a:r>
            <a:endParaRPr lang="ru-RU" sz="72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720" indent="0" algn="ctr">
              <a:buNone/>
            </a:pPr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результате,  ты всегда будешь в </a:t>
            </a:r>
          </a:p>
          <a:p>
            <a:pPr marL="45720" indent="0" algn="ctr">
              <a:buNone/>
            </a:pPr>
            <a:r>
              <a:rPr lang="ru-RU" sz="7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безопасности и сможешь  наслаждаться Интернетом</a:t>
            </a:r>
            <a:r>
              <a:rPr lang="ru-RU" sz="72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45720" indent="0">
              <a:buNone/>
            </a:pPr>
            <a:endParaRPr lang="ru-RU" sz="64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45720" indent="0" algn="ctr">
              <a:buNone/>
            </a:pPr>
            <a:endParaRPr lang="ru-RU" sz="6400" b="1" i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endParaRPr lang="ru-RU" dirty="0" smtClean="0">
              <a:solidFill>
                <a:srgbClr val="1F250D"/>
              </a:solidFill>
            </a:endParaRPr>
          </a:p>
          <a:p>
            <a:endParaRPr lang="ru-RU" dirty="0"/>
          </a:p>
        </p:txBody>
      </p:sp>
      <p:pic>
        <p:nvPicPr>
          <p:cNvPr id="1027" name="Picture 3" descr="C:\Users\ученик\Desktop\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640"/>
            <a:ext cx="554461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9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02747"/>
            <a:ext cx="8424936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Счастливого вам путешествия по бескрайним просторам </a:t>
            </a:r>
            <a:r>
              <a:rPr lang="ru-RU" sz="72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Интернета</a:t>
            </a:r>
            <a:r>
              <a:rPr lang="ru-RU" sz="7200" b="1" cap="none" spc="5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7200" b="1" cap="none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334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986" y="616357"/>
            <a:ext cx="91099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1F5F22"/>
                </a:solidFill>
              </a:rPr>
              <a:t>Интернет</a:t>
            </a:r>
            <a:r>
              <a:rPr lang="ru-RU" i="1" dirty="0">
                <a:solidFill>
                  <a:srgbClr val="1F5F22"/>
                </a:solidFill>
              </a:rPr>
              <a:t> </a:t>
            </a:r>
            <a:r>
              <a:rPr lang="ru-RU" i="1" dirty="0">
                <a:solidFill>
                  <a:srgbClr val="27772B"/>
                </a:solidFill>
              </a:rPr>
              <a:t>(</a:t>
            </a:r>
            <a:r>
              <a:rPr lang="ru-RU" i="1" dirty="0">
                <a:solidFill>
                  <a:srgbClr val="1E3F07"/>
                </a:solidFill>
              </a:rPr>
              <a:t>англ. </a:t>
            </a:r>
            <a:r>
              <a:rPr lang="ru-RU" i="1" dirty="0" err="1">
                <a:solidFill>
                  <a:srgbClr val="1E3F07"/>
                </a:solidFill>
              </a:rPr>
              <a:t>Internet</a:t>
            </a:r>
            <a:r>
              <a:rPr lang="ru-RU" i="1" dirty="0">
                <a:solidFill>
                  <a:srgbClr val="1E3F07"/>
                </a:solidFill>
              </a:rPr>
              <a:t>, от лат. </a:t>
            </a:r>
            <a:r>
              <a:rPr lang="ru-RU" i="1" dirty="0" err="1">
                <a:solidFill>
                  <a:srgbClr val="1E3F07"/>
                </a:solidFill>
              </a:rPr>
              <a:t>inter</a:t>
            </a:r>
            <a:r>
              <a:rPr lang="ru-RU" i="1" dirty="0">
                <a:solidFill>
                  <a:srgbClr val="1E3F07"/>
                </a:solidFill>
              </a:rPr>
              <a:t> —между и англ. </a:t>
            </a:r>
            <a:r>
              <a:rPr lang="ru-RU" i="1" dirty="0" err="1">
                <a:solidFill>
                  <a:srgbClr val="1E3F07"/>
                </a:solidFill>
              </a:rPr>
              <a:t>net</a:t>
            </a:r>
            <a:r>
              <a:rPr lang="ru-RU" i="1" dirty="0">
                <a:solidFill>
                  <a:srgbClr val="1E3F07"/>
                </a:solidFill>
              </a:rPr>
              <a:t> — сеть)— глобальная компьютерная сеть, состоящая из сотен тысяч компьютерных сетей, которая объединяет пользователей по всему миру.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72668" y="-148306"/>
            <a:ext cx="6942615" cy="769441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4400" b="1" i="1" dirty="0" smtClean="0">
                <a:solidFill>
                  <a:srgbClr val="1F5F2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Что такое интернет?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1"/>
            <a:ext cx="6624736" cy="443198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7772B"/>
                </a:solidFill>
              </a:rPr>
              <a:t>Для молодых </a:t>
            </a:r>
            <a:r>
              <a:rPr lang="ru-RU" b="1" i="1" dirty="0">
                <a:solidFill>
                  <a:srgbClr val="27772B"/>
                </a:solidFill>
              </a:rPr>
              <a:t>людей, он становится информационной </a:t>
            </a:r>
            <a:r>
              <a:rPr lang="ru-RU" b="1" i="1" dirty="0" smtClean="0">
                <a:solidFill>
                  <a:srgbClr val="27772B"/>
                </a:solidFill>
              </a:rPr>
              <a:t>средой, без </a:t>
            </a:r>
            <a:r>
              <a:rPr lang="ru-RU" b="1" i="1" dirty="0">
                <a:solidFill>
                  <a:srgbClr val="27772B"/>
                </a:solidFill>
              </a:rPr>
              <a:t>которой они не представляют себе жизнь.  </a:t>
            </a:r>
          </a:p>
          <a:p>
            <a:endParaRPr lang="ru-RU" sz="2400" b="1" i="1" dirty="0" smtClean="0">
              <a:solidFill>
                <a:srgbClr val="1F5F22"/>
              </a:solidFill>
            </a:endParaRPr>
          </a:p>
          <a:p>
            <a:r>
              <a:rPr lang="ru-RU" sz="2400" b="1" i="1" dirty="0" smtClean="0">
                <a:solidFill>
                  <a:srgbClr val="1F250D"/>
                </a:solidFill>
              </a:rPr>
              <a:t>Что </a:t>
            </a:r>
            <a:r>
              <a:rPr lang="ru-RU" sz="2400" b="1" i="1" dirty="0">
                <a:solidFill>
                  <a:srgbClr val="1F250D"/>
                </a:solidFill>
              </a:rPr>
              <a:t>можно делать в Интернете?  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Искать </a:t>
            </a:r>
            <a:r>
              <a:rPr lang="ru-RU" b="1" i="1" dirty="0">
                <a:solidFill>
                  <a:srgbClr val="27772B"/>
                </a:solidFill>
              </a:rPr>
              <a:t>ответы на вопросы 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Узнавать </a:t>
            </a:r>
            <a:r>
              <a:rPr lang="ru-RU" b="1" i="1" dirty="0">
                <a:solidFill>
                  <a:srgbClr val="27772B"/>
                </a:solidFill>
              </a:rPr>
              <a:t>новую информацию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Готовить </a:t>
            </a:r>
            <a:r>
              <a:rPr lang="ru-RU" b="1" i="1" dirty="0">
                <a:solidFill>
                  <a:srgbClr val="27772B"/>
                </a:solidFill>
              </a:rPr>
              <a:t>доклады 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Смотреть </a:t>
            </a:r>
            <a:r>
              <a:rPr lang="ru-RU" b="1" i="1" dirty="0">
                <a:solidFill>
                  <a:srgbClr val="27772B"/>
                </a:solidFill>
              </a:rPr>
              <a:t>фильмы 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Слушать </a:t>
            </a:r>
            <a:r>
              <a:rPr lang="ru-RU" b="1" i="1" dirty="0">
                <a:solidFill>
                  <a:srgbClr val="27772B"/>
                </a:solidFill>
              </a:rPr>
              <a:t>музыку 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Общаться </a:t>
            </a:r>
            <a:r>
              <a:rPr lang="ru-RU" b="1" i="1" dirty="0">
                <a:solidFill>
                  <a:srgbClr val="27772B"/>
                </a:solidFill>
              </a:rPr>
              <a:t>(в контакте, одноклассниках)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Переписываться </a:t>
            </a:r>
            <a:r>
              <a:rPr lang="ru-RU" b="1" i="1" dirty="0">
                <a:solidFill>
                  <a:srgbClr val="27772B"/>
                </a:solidFill>
              </a:rPr>
              <a:t>по электронной почте 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Играть</a:t>
            </a:r>
            <a:endParaRPr lang="ru-RU" b="1" i="1" dirty="0">
              <a:solidFill>
                <a:srgbClr val="27772B"/>
              </a:solidFill>
            </a:endParaRP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Делать </a:t>
            </a:r>
            <a:r>
              <a:rPr lang="ru-RU" b="1" i="1" dirty="0">
                <a:solidFill>
                  <a:srgbClr val="27772B"/>
                </a:solidFill>
              </a:rPr>
              <a:t>покупки</a:t>
            </a:r>
          </a:p>
          <a:p>
            <a:pPr lvl="0"/>
            <a:r>
              <a:rPr lang="ru-RU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b="1" i="1" dirty="0" smtClean="0">
                <a:solidFill>
                  <a:srgbClr val="27772B"/>
                </a:solidFill>
              </a:rPr>
              <a:t>Учиться </a:t>
            </a:r>
            <a:r>
              <a:rPr lang="ru-RU" b="1" i="1" dirty="0">
                <a:solidFill>
                  <a:srgbClr val="27772B"/>
                </a:solidFill>
              </a:rPr>
              <a:t>и др. </a:t>
            </a:r>
          </a:p>
          <a:p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3950" y="5805264"/>
            <a:ext cx="86885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27772B"/>
                </a:solidFill>
              </a:rPr>
              <a:t>Но </a:t>
            </a:r>
            <a:r>
              <a:rPr lang="ru-RU" b="1" i="1" dirty="0">
                <a:solidFill>
                  <a:srgbClr val="27772B"/>
                </a:solidFill>
              </a:rPr>
              <a:t>– как и реальный мир – Сеть тоже может быть опасна: в ней появилась своя преступность, хулиганство, вредительство и прочие малоприятные явления. </a:t>
            </a:r>
          </a:p>
        </p:txBody>
      </p:sp>
      <p:pic>
        <p:nvPicPr>
          <p:cNvPr id="2050" name="Picture 2" descr="C:\Users\ученик\Desktop\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20888"/>
            <a:ext cx="3096342" cy="331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2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3645024"/>
            <a:ext cx="82809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1F250D"/>
                </a:solidFill>
              </a:rPr>
              <a:t>Безопасность детей </a:t>
            </a:r>
            <a:r>
              <a:rPr lang="ru-RU" sz="3600" b="1" dirty="0">
                <a:solidFill>
                  <a:srgbClr val="1E3F07"/>
                </a:solidFill>
              </a:rPr>
              <a:t>одна из главных задач цивилизованного общества, поэтому обеспечивать безопасность детей в Интернете должны все, кто причастен к этому обществу. </a:t>
            </a:r>
          </a:p>
        </p:txBody>
      </p:sp>
      <p:pic>
        <p:nvPicPr>
          <p:cNvPr id="2050" name="Picture 2" descr="C:\Users\ученик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3"/>
            <a:ext cx="54006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7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51787" y="347962"/>
            <a:ext cx="85806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1F5F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Информационная безопасность</a:t>
            </a:r>
            <a:endParaRPr lang="ru-RU" sz="4000" i="1" dirty="0">
              <a:solidFill>
                <a:srgbClr val="1F5F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814" y="1758396"/>
            <a:ext cx="8580606" cy="132343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27772B"/>
                </a:solidFill>
              </a:rPr>
              <a:t>это </a:t>
            </a:r>
            <a:r>
              <a:rPr lang="ru-RU" sz="2000" b="1" i="1" dirty="0">
                <a:solidFill>
                  <a:srgbClr val="27772B"/>
                </a:solidFill>
              </a:rPr>
              <a:t>состояние защищенности детей, при котором отсутствует риск, связанный с причинением </a:t>
            </a:r>
            <a:r>
              <a:rPr lang="ru-RU" sz="2000" b="1" i="1" dirty="0" smtClean="0">
                <a:solidFill>
                  <a:srgbClr val="27772B"/>
                </a:solidFill>
              </a:rPr>
              <a:t>информацией, </a:t>
            </a:r>
            <a:r>
              <a:rPr lang="ru-RU" sz="2000" b="1" i="1" dirty="0">
                <a:solidFill>
                  <a:srgbClr val="27772B"/>
                </a:solidFill>
              </a:rPr>
              <a:t>в том числе распространяемой в сети Интернет, вреда их здоровью, физическому, психическому, духовному и нравственному </a:t>
            </a:r>
            <a:r>
              <a:rPr lang="ru-RU" sz="2000" b="1" i="1" dirty="0" smtClean="0">
                <a:solidFill>
                  <a:srgbClr val="27772B"/>
                </a:solidFill>
              </a:rPr>
              <a:t>развитию</a:t>
            </a:r>
            <a:r>
              <a:rPr lang="ru-RU" sz="2000" b="1" i="1" dirty="0" smtClean="0">
                <a:solidFill>
                  <a:srgbClr val="1E3F07"/>
                </a:solidFill>
              </a:rPr>
              <a:t>.</a:t>
            </a:r>
            <a:endParaRPr lang="ru-RU" sz="2000" b="1" i="1" dirty="0">
              <a:solidFill>
                <a:srgbClr val="1E3F07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>
            <a:off x="4314145" y="1044488"/>
            <a:ext cx="227945" cy="648072"/>
          </a:xfrm>
          <a:prstGeom prst="downArrow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ученик\Desktop\подросток и закон\7b7df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284985"/>
            <a:ext cx="51125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9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3459564" y="2612182"/>
            <a:ext cx="2448272" cy="1512168"/>
          </a:xfrm>
          <a:prstGeom prst="ellips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Интернет-угрозы</a:t>
            </a:r>
            <a:endParaRPr lang="ru-RU" sz="2400" dirty="0"/>
          </a:p>
        </p:txBody>
      </p:sp>
      <p:sp>
        <p:nvSpPr>
          <p:cNvPr id="24" name="Стрелка вверх 23"/>
          <p:cNvSpPr/>
          <p:nvPr/>
        </p:nvSpPr>
        <p:spPr>
          <a:xfrm>
            <a:off x="4483402" y="1844824"/>
            <a:ext cx="301887" cy="57606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590229" y="332656"/>
            <a:ext cx="2088232" cy="1296144"/>
          </a:xfrm>
          <a:prstGeom prst="roundRect">
            <a:avLst/>
          </a:prstGeom>
          <a:solidFill>
            <a:srgbClr val="41A533"/>
          </a:solidFill>
          <a:ln>
            <a:solidFill>
              <a:srgbClr val="1E3F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1) Воздействие </a:t>
            </a:r>
            <a:r>
              <a:rPr lang="ru-RU" i="1" dirty="0"/>
              <a:t>контента</a:t>
            </a:r>
            <a:endParaRPr lang="ru-RU" dirty="0"/>
          </a:p>
          <a:p>
            <a:pPr algn="ctr"/>
            <a:r>
              <a:rPr lang="ru-RU" i="1" dirty="0"/>
              <a:t>для взрослых </a:t>
            </a:r>
            <a:endParaRPr lang="ru-RU" dirty="0">
              <a:solidFill>
                <a:srgbClr val="1E3F07"/>
              </a:solidFill>
            </a:endParaRPr>
          </a:p>
        </p:txBody>
      </p:sp>
      <p:sp>
        <p:nvSpPr>
          <p:cNvPr id="30" name="Стрелка вправо 29"/>
          <p:cNvSpPr/>
          <p:nvPr/>
        </p:nvSpPr>
        <p:spPr>
          <a:xfrm rot="19809973">
            <a:off x="5864421" y="2517041"/>
            <a:ext cx="694599" cy="276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393343">
            <a:off x="5860798" y="3933699"/>
            <a:ext cx="694599" cy="276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5400000">
            <a:off x="4287045" y="4539125"/>
            <a:ext cx="694601" cy="276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765253">
            <a:off x="2768658" y="4039394"/>
            <a:ext cx="694599" cy="276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2726370">
            <a:off x="2768657" y="2517040"/>
            <a:ext cx="694599" cy="2765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694621" y="1508725"/>
            <a:ext cx="2088210" cy="1296144"/>
          </a:xfrm>
          <a:prstGeom prst="roundRect">
            <a:avLst/>
          </a:prstGeom>
          <a:solidFill>
            <a:srgbClr val="41A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2) Вредоносные программы,</a:t>
            </a:r>
            <a:endParaRPr lang="ru-RU" dirty="0"/>
          </a:p>
          <a:p>
            <a:pPr algn="ctr"/>
            <a:r>
              <a:rPr lang="ru-RU" i="1" dirty="0" smtClean="0"/>
              <a:t>мошенничество</a:t>
            </a:r>
            <a:endParaRPr lang="ru-RU" dirty="0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6694620" y="3986072"/>
            <a:ext cx="2269868" cy="1262694"/>
          </a:xfrm>
          <a:prstGeom prst="roundRect">
            <a:avLst/>
          </a:prstGeom>
          <a:solidFill>
            <a:srgbClr val="41A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3) Воздействие</a:t>
            </a:r>
            <a:endParaRPr lang="ru-RU" dirty="0"/>
          </a:p>
          <a:p>
            <a:pPr algn="ctr"/>
            <a:r>
              <a:rPr lang="ru-RU" i="1" dirty="0"/>
              <a:t>э</a:t>
            </a:r>
            <a:r>
              <a:rPr lang="ru-RU" i="1" dirty="0" smtClean="0"/>
              <a:t>кстремистского </a:t>
            </a:r>
            <a:r>
              <a:rPr lang="ru-RU" i="1" dirty="0"/>
              <a:t>контента</a:t>
            </a:r>
            <a:endParaRPr lang="ru-RU" dirty="0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551311" y="5239611"/>
            <a:ext cx="2166067" cy="1213726"/>
          </a:xfrm>
          <a:prstGeom prst="roundRect">
            <a:avLst/>
          </a:prstGeom>
          <a:solidFill>
            <a:srgbClr val="41A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4) Обмен </a:t>
            </a:r>
            <a:r>
              <a:rPr lang="ru-RU" i="1" dirty="0"/>
              <a:t>персональными</a:t>
            </a:r>
            <a:endParaRPr lang="ru-RU" dirty="0"/>
          </a:p>
          <a:p>
            <a:pPr algn="ctr"/>
            <a:r>
              <a:rPr lang="ru-RU" i="1" dirty="0"/>
              <a:t>данными</a:t>
            </a:r>
            <a:endParaRPr lang="ru-RU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30315" y="1508725"/>
            <a:ext cx="2520280" cy="1344027"/>
          </a:xfrm>
          <a:prstGeom prst="roundRect">
            <a:avLst/>
          </a:prstGeom>
          <a:solidFill>
            <a:srgbClr val="41A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ru-RU" sz="1600" b="1" dirty="0" smtClean="0"/>
              <a:t>6)</a:t>
            </a:r>
            <a:r>
              <a:rPr lang="ru-RU" sz="1600" b="1" i="1" u="sng" dirty="0">
                <a:latin typeface="Times New Roman"/>
              </a:rPr>
              <a:t> </a:t>
            </a:r>
            <a:r>
              <a:rPr lang="ru-RU" sz="1600" b="1" i="1" u="sng" dirty="0" err="1">
                <a:solidFill>
                  <a:schemeClr val="bg1"/>
                </a:solidFill>
                <a:latin typeface="+mj-lt"/>
              </a:rPr>
              <a:t>Кибербуллинг</a:t>
            </a:r>
            <a:r>
              <a:rPr lang="ru-RU" sz="1600" b="1" i="1" u="sng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1600" b="1" i="1" u="sng" dirty="0" smtClean="0">
                <a:solidFill>
                  <a:schemeClr val="bg1"/>
                </a:solidFill>
                <a:latin typeface="+mj-lt"/>
              </a:rPr>
              <a:t>–</a:t>
            </a:r>
          </a:p>
          <a:p>
            <a:pPr algn="just">
              <a:lnSpc>
                <a:spcPct val="150000"/>
              </a:lnSpc>
            </a:pPr>
            <a:r>
              <a:rPr lang="ru-RU" sz="1600" b="1" i="1" dirty="0" err="1">
                <a:solidFill>
                  <a:schemeClr val="bg1"/>
                </a:solidFill>
                <a:latin typeface="+mj-lt"/>
              </a:rPr>
              <a:t>к</a:t>
            </a:r>
            <a:r>
              <a:rPr lang="ru-RU" sz="1600" b="1" i="1" dirty="0" err="1" smtClean="0">
                <a:solidFill>
                  <a:schemeClr val="bg1"/>
                </a:solidFill>
                <a:latin typeface="+mj-lt"/>
              </a:rPr>
              <a:t>иберзапугивание</a:t>
            </a:r>
            <a:r>
              <a:rPr lang="ru-RU" sz="1600" b="1" i="1" dirty="0" smtClean="0">
                <a:solidFill>
                  <a:schemeClr val="bg1"/>
                </a:solidFill>
                <a:latin typeface="+mj-lt"/>
              </a:rPr>
              <a:t>,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1600" b="1" i="1" dirty="0" err="1">
                <a:solidFill>
                  <a:schemeClr val="bg1"/>
                </a:solidFill>
                <a:latin typeface="+mj-lt"/>
              </a:rPr>
              <a:t>киберпреследование</a:t>
            </a:r>
            <a:r>
              <a:rPr lang="ru-RU" sz="1600" b="1" i="1" dirty="0" smtClean="0">
                <a:solidFill>
                  <a:schemeClr val="bg1"/>
                </a:solidFill>
                <a:latin typeface="+mj-lt"/>
              </a:rPr>
              <a:t>  </a:t>
            </a:r>
            <a:endParaRPr lang="ru-RU" sz="1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5536" y="3808971"/>
            <a:ext cx="2016224" cy="1411581"/>
          </a:xfrm>
          <a:prstGeom prst="roundRect">
            <a:avLst/>
          </a:prstGeom>
          <a:solidFill>
            <a:srgbClr val="41A5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5) Встреча </a:t>
            </a:r>
            <a:r>
              <a:rPr lang="ru-RU" i="1" dirty="0"/>
              <a:t>с незнакомцем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80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92695"/>
            <a:ext cx="8532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7772B"/>
                </a:solidFill>
              </a:rPr>
              <a:t>Спам (от англ. spam) — это массовая автоматическая рассылка рекламных электронных </a:t>
            </a:r>
            <a:r>
              <a:rPr lang="ru-RU" sz="2400" b="1" dirty="0" smtClean="0">
                <a:solidFill>
                  <a:srgbClr val="27772B"/>
                </a:solidFill>
              </a:rPr>
              <a:t>сообщений  </a:t>
            </a:r>
            <a:r>
              <a:rPr lang="ru-RU" sz="2400" b="1" dirty="0">
                <a:solidFill>
                  <a:srgbClr val="27772B"/>
                </a:solidFill>
              </a:rPr>
              <a:t>со скрытым или фальсифицированным обратным </a:t>
            </a:r>
            <a:r>
              <a:rPr lang="ru-RU" sz="2400" b="1" dirty="0" smtClean="0">
                <a:solidFill>
                  <a:srgbClr val="27772B"/>
                </a:solidFill>
              </a:rPr>
              <a:t>адресом</a:t>
            </a:r>
            <a:endParaRPr lang="ru-RU" sz="2400" b="1" dirty="0">
              <a:solidFill>
                <a:srgbClr val="27772B"/>
              </a:solidFill>
            </a:endParaRPr>
          </a:p>
        </p:txBody>
      </p:sp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3059832" y="-171400"/>
            <a:ext cx="1944216" cy="1143000"/>
          </a:xfrm>
        </p:spPr>
        <p:txBody>
          <a:bodyPr/>
          <a:lstStyle/>
          <a:p>
            <a:pPr marL="0" indent="0">
              <a:buNone/>
            </a:pPr>
            <a:r>
              <a:rPr lang="ru-RU" sz="5400" i="1" dirty="0" smtClean="0">
                <a:solidFill>
                  <a:srgbClr val="1F5F22"/>
                </a:solidFill>
              </a:rPr>
              <a:t>Спам</a:t>
            </a:r>
            <a:endParaRPr lang="ru-RU" sz="5400" i="1" dirty="0">
              <a:solidFill>
                <a:srgbClr val="1F5F22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quarter" idx="13"/>
          </p:nvPr>
        </p:nvSpPr>
        <p:spPr>
          <a:xfrm>
            <a:off x="3184177" y="2492896"/>
            <a:ext cx="5743799" cy="4017789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4000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sz="4000" b="1" i="1" dirty="0" smtClean="0">
                <a:solidFill>
                  <a:srgbClr val="27772B"/>
                </a:solidFill>
              </a:rPr>
              <a:t>Спам распространяется по компьютерным сетям с использованием электронной почты и систем интерактивного общения (типа ICQ), а также по мобильным сетям с использованием службы SMS-сообщений. </a:t>
            </a:r>
          </a:p>
          <a:p>
            <a:pPr marL="45720" indent="0" algn="ctr">
              <a:buNone/>
            </a:pPr>
            <a:endParaRPr lang="ru-RU" sz="4000" b="1" i="1" dirty="0" smtClean="0">
              <a:solidFill>
                <a:srgbClr val="27772B"/>
              </a:solidFill>
            </a:endParaRPr>
          </a:p>
          <a:p>
            <a:pPr marL="45720" indent="0" algn="ctr">
              <a:buNone/>
            </a:pPr>
            <a:r>
              <a:rPr lang="ru-RU" sz="4000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sz="4000" b="1" i="1" dirty="0" smtClean="0">
                <a:solidFill>
                  <a:srgbClr val="27772B"/>
                </a:solidFill>
              </a:rPr>
              <a:t>Спам приходит потому, что электронный адрес получателя стал известен </a:t>
            </a:r>
            <a:r>
              <a:rPr lang="ru-RU" sz="4000" b="1" i="1" dirty="0" err="1" smtClean="0">
                <a:solidFill>
                  <a:srgbClr val="27772B"/>
                </a:solidFill>
              </a:rPr>
              <a:t>спамерам</a:t>
            </a:r>
            <a:r>
              <a:rPr lang="ru-RU" sz="4000" b="1" i="1" dirty="0" smtClean="0">
                <a:solidFill>
                  <a:srgbClr val="27772B"/>
                </a:solidFill>
              </a:rPr>
              <a:t> (</a:t>
            </a:r>
            <a:r>
              <a:rPr lang="ru-RU" sz="4000" b="1" i="1" dirty="0" err="1" smtClean="0">
                <a:solidFill>
                  <a:srgbClr val="27772B"/>
                </a:solidFill>
              </a:rPr>
              <a:t>рассыльщикам</a:t>
            </a:r>
            <a:r>
              <a:rPr lang="ru-RU" sz="4000" b="1" i="1" dirty="0" smtClean="0">
                <a:solidFill>
                  <a:srgbClr val="27772B"/>
                </a:solidFill>
              </a:rPr>
              <a:t> спама). </a:t>
            </a:r>
          </a:p>
          <a:p>
            <a:pPr marL="45720" indent="0" algn="ctr">
              <a:buNone/>
            </a:pPr>
            <a:endParaRPr lang="ru-RU" sz="4000" b="1" i="1" dirty="0" smtClean="0">
              <a:solidFill>
                <a:srgbClr val="27772B"/>
              </a:solidFill>
            </a:endParaRPr>
          </a:p>
          <a:p>
            <a:pPr marL="45720" indent="0" algn="ctr">
              <a:buNone/>
            </a:pPr>
            <a:r>
              <a:rPr lang="ru-RU" sz="4000" b="1" i="1" dirty="0" smtClean="0">
                <a:solidFill>
                  <a:srgbClr val="27772B"/>
                </a:solidFill>
                <a:sym typeface="Symbol"/>
              </a:rPr>
              <a:t> </a:t>
            </a:r>
            <a:r>
              <a:rPr lang="ru-RU" sz="4000" b="1" i="1" dirty="0" err="1" smtClean="0">
                <a:solidFill>
                  <a:srgbClr val="27772B"/>
                </a:solidFill>
              </a:rPr>
              <a:t>Спамеры</a:t>
            </a:r>
            <a:r>
              <a:rPr lang="ru-RU" sz="4000" b="1" i="1" dirty="0" smtClean="0">
                <a:solidFill>
                  <a:srgbClr val="27772B"/>
                </a:solidFill>
              </a:rPr>
              <a:t> стремятся получить подтверждение, что почтовый адрес действительно используется (в этом случае поток спама может увеличиться многократно). </a:t>
            </a:r>
          </a:p>
          <a:p>
            <a:endParaRPr lang="ru-RU" b="1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4" y="2340496"/>
            <a:ext cx="2509246" cy="18801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2555"/>
            <a:ext cx="3309855" cy="22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2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ертикальный свиток 22"/>
          <p:cNvSpPr/>
          <p:nvPr/>
        </p:nvSpPr>
        <p:spPr>
          <a:xfrm>
            <a:off x="128043" y="4435279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24" name="Вертикальный свиток 23"/>
          <p:cNvSpPr/>
          <p:nvPr/>
        </p:nvSpPr>
        <p:spPr>
          <a:xfrm>
            <a:off x="2350021" y="4465327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25" name="Вертикальный свиток 24"/>
          <p:cNvSpPr/>
          <p:nvPr/>
        </p:nvSpPr>
        <p:spPr>
          <a:xfrm>
            <a:off x="4665222" y="4435279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26" name="Вертикальный свиток 25"/>
          <p:cNvSpPr/>
          <p:nvPr/>
        </p:nvSpPr>
        <p:spPr>
          <a:xfrm>
            <a:off x="6912062" y="4435279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22" name="Вертикальный свиток 21"/>
          <p:cNvSpPr/>
          <p:nvPr/>
        </p:nvSpPr>
        <p:spPr>
          <a:xfrm>
            <a:off x="6837709" y="1561521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21" name="Вертикальный свиток 20"/>
          <p:cNvSpPr/>
          <p:nvPr/>
        </p:nvSpPr>
        <p:spPr>
          <a:xfrm>
            <a:off x="4571935" y="1561522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20" name="Вертикальный свиток 19"/>
          <p:cNvSpPr/>
          <p:nvPr/>
        </p:nvSpPr>
        <p:spPr>
          <a:xfrm>
            <a:off x="2350021" y="1576442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128043" y="1610426"/>
            <a:ext cx="2016224" cy="2088232"/>
          </a:xfrm>
          <a:prstGeom prst="verticalScroll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/>
              <a:t>Электронная почта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09131" y="2469876"/>
            <a:ext cx="898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Usenet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2841" y="2282472"/>
            <a:ext cx="1634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Мгновенные сообщения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058867" y="2158893"/>
            <a:ext cx="1573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Социальные сети и сайты знакомств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99063" y="5157192"/>
            <a:ext cx="1745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Блоги, вики, форумы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615251" y="5162888"/>
            <a:ext cx="1485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Поисковый спам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061969" y="5085183"/>
            <a:ext cx="1640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Сетевые сообщения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151413" y="5156230"/>
            <a:ext cx="1689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SMS-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сообщения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75883" y="260648"/>
            <a:ext cx="102956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cap="all" dirty="0">
                <a:ln w="0"/>
                <a:solidFill>
                  <a:srgbClr val="1F5F22"/>
                </a:soli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r>
              <a:rPr lang="ru-RU" sz="4000" b="1" i="1" cap="all" dirty="0" smtClean="0">
                <a:ln w="0"/>
                <a:solidFill>
                  <a:srgbClr val="1F5F22"/>
                </a:solidFill>
                <a:effectLst>
                  <a:reflection blurRad="12700" stA="50000" endPos="50000" dist="5000" dir="5400000" sy="-100000" rotWithShape="0"/>
                </a:effectLst>
              </a:rPr>
              <a:t>пособы распространения спама</a:t>
            </a:r>
            <a:endParaRPr lang="ru-RU" sz="4000" b="1" i="1" cap="all" spc="0" dirty="0">
              <a:ln w="0"/>
              <a:solidFill>
                <a:srgbClr val="1F5F22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4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143000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 algn="ctr">
              <a:buNone/>
            </a:pPr>
            <a:r>
              <a:rPr lang="ru-RU" sz="2800" dirty="0">
                <a:solidFill>
                  <a:srgbClr val="1F5F22"/>
                </a:solidFill>
              </a:rPr>
              <a:t>Правила </a:t>
            </a:r>
            <a:r>
              <a:rPr lang="ru-RU" sz="2800" dirty="0" smtClean="0">
                <a:solidFill>
                  <a:srgbClr val="1F5F22"/>
                </a:solidFill>
              </a:rPr>
              <a:t> ответственного и безопасного пользования </a:t>
            </a:r>
            <a:r>
              <a:rPr lang="ru-RU" sz="2800" dirty="0">
                <a:solidFill>
                  <a:srgbClr val="1F5F22"/>
                </a:solidFill>
              </a:rPr>
              <a:t>услугами Интернет и мобильной (сотовой) связи</a:t>
            </a:r>
            <a:r>
              <a:rPr lang="ru-RU" sz="2800" i="1" dirty="0">
                <a:solidFill>
                  <a:srgbClr val="1F5F22"/>
                </a:solidFill>
              </a:rPr>
              <a:t/>
            </a:r>
            <a:br>
              <a:rPr lang="ru-RU" sz="2800" i="1" dirty="0">
                <a:solidFill>
                  <a:srgbClr val="1F5F22"/>
                </a:solidFill>
              </a:rPr>
            </a:br>
            <a:endParaRPr lang="ru-RU" sz="2800" i="1" dirty="0">
              <a:solidFill>
                <a:srgbClr val="1F5F22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24744"/>
            <a:ext cx="5769380" cy="1943745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rgbClr val="1E3F07"/>
                </a:solidFill>
              </a:rPr>
              <a:t>Когда ты регистрируешься на сайтах, не указывай личную информацию (номер мобильного телефона, адрес места жительства и другие данные).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563888" y="3068489"/>
            <a:ext cx="5832648" cy="218448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rgbClr val="1E3F07"/>
                </a:solidFill>
              </a:rPr>
              <a:t>Используй  веб-камеру  только при общении с друзьями. Проследи, чтобы посторонние люди не имели возможности видеть ваш разговор. Научись самостоятельно включать и выключать веб-камеру.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187624" y="5373216"/>
            <a:ext cx="6624736" cy="1303273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90000"/>
              </a:lnSpc>
              <a:buNone/>
            </a:pPr>
            <a:r>
              <a:rPr lang="ru-RU" sz="2400" i="1" dirty="0" smtClean="0">
                <a:solidFill>
                  <a:srgbClr val="1E3F07"/>
                </a:solidFill>
              </a:rPr>
              <a:t>Ты должен знать, что если ты публикуешь фото или видео в интернете — каждый может посмотреть их. </a:t>
            </a:r>
            <a:endParaRPr lang="ru-RU" sz="2400" i="1" dirty="0">
              <a:solidFill>
                <a:srgbClr val="1E3F07"/>
              </a:solidFill>
            </a:endParaRPr>
          </a:p>
        </p:txBody>
      </p:sp>
      <p:pic>
        <p:nvPicPr>
          <p:cNvPr id="9" name="Picture 12" descr="Безымянный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489"/>
            <a:ext cx="3168352" cy="216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052736"/>
            <a:ext cx="3312368" cy="201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3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475656" y="224880"/>
            <a:ext cx="6985372" cy="1079326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rgbClr val="1E3F07"/>
                </a:solidFill>
              </a:rPr>
              <a:t>Не публикуй фотографии, на которых изображены другие люди. Делай это только с их согласия.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1304207"/>
            <a:ext cx="6337300" cy="1836761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rgbClr val="1E3F07"/>
                </a:solidFill>
                <a:ea typeface="MS Mincho"/>
              </a:rPr>
              <a:t>Не верь спаму  и не отвечай на него.</a:t>
            </a:r>
            <a:r>
              <a:rPr lang="ru-RU" sz="2400" i="1" dirty="0" smtClean="0">
                <a:solidFill>
                  <a:srgbClr val="1E3F07"/>
                </a:solidFill>
              </a:rPr>
              <a:t> Если ты ответишь на подобное письмо, отправитель будет знать, что ты пользуешься своим электронным почтовым ящиком, и будет продолжать посылать тебе спам. </a:t>
            </a:r>
            <a:endParaRPr lang="ru-RU" sz="2400" i="1" dirty="0">
              <a:solidFill>
                <a:srgbClr val="1E3F07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95937" y="2852936"/>
            <a:ext cx="5135374" cy="3991358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rgbClr val="1E3F07"/>
                </a:solidFill>
              </a:rPr>
              <a:t>Выбирая </a:t>
            </a:r>
            <a:r>
              <a:rPr lang="ru-RU" sz="2400" i="1" dirty="0">
                <a:solidFill>
                  <a:srgbClr val="1E3F07"/>
                </a:solidFill>
              </a:rPr>
              <a:t>адрес электронной почты, следует, по возможности, остановиться на длинном и неудобном для угадывания </a:t>
            </a:r>
            <a:r>
              <a:rPr lang="ru-RU" sz="2400" i="1" dirty="0" smtClean="0">
                <a:solidFill>
                  <a:srgbClr val="1E3F07"/>
                </a:solidFill>
              </a:rPr>
              <a:t>имени.</a:t>
            </a:r>
            <a:endParaRPr lang="ru-RU" sz="2400" i="1" dirty="0">
              <a:solidFill>
                <a:srgbClr val="1E3F07"/>
              </a:solidFill>
            </a:endParaRPr>
          </a:p>
          <a:p>
            <a:pPr marL="45720" indent="0">
              <a:lnSpc>
                <a:spcPct val="80000"/>
              </a:lnSpc>
              <a:buNone/>
            </a:pPr>
            <a:r>
              <a:rPr lang="ru-RU" sz="2400" i="1" dirty="0" smtClean="0">
                <a:solidFill>
                  <a:srgbClr val="1E3F07"/>
                </a:solidFill>
              </a:rPr>
              <a:t>Публикуй </a:t>
            </a:r>
            <a:r>
              <a:rPr lang="ru-RU" sz="2400" i="1" dirty="0" smtClean="0">
                <a:solidFill>
                  <a:srgbClr val="1E3F07"/>
                </a:solidFill>
              </a:rPr>
              <a:t>только такую </a:t>
            </a:r>
            <a:r>
              <a:rPr lang="ru-RU" sz="2400" i="1" dirty="0" smtClean="0">
                <a:solidFill>
                  <a:srgbClr val="1E3F07"/>
                </a:solidFill>
              </a:rPr>
              <a:t>                         информацию</a:t>
            </a:r>
            <a:r>
              <a:rPr lang="ru-RU" sz="2400" i="1" dirty="0" smtClean="0">
                <a:solidFill>
                  <a:srgbClr val="1E3F07"/>
                </a:solidFill>
              </a:rPr>
              <a:t>, о публикации которой не  пожалеешь. </a:t>
            </a:r>
          </a:p>
          <a:p>
            <a:pPr marL="45720" indent="0">
              <a:lnSpc>
                <a:spcPct val="80000"/>
              </a:lnSpc>
              <a:buNone/>
            </a:pPr>
            <a:r>
              <a:rPr lang="ru-RU" sz="2400" i="1" dirty="0">
                <a:solidFill>
                  <a:srgbClr val="1E3F07"/>
                </a:solidFill>
              </a:rPr>
              <a:t>Не открывай файлы, полученные </a:t>
            </a:r>
            <a:r>
              <a:rPr lang="ru-RU" sz="2400" i="1" dirty="0" smtClean="0">
                <a:solidFill>
                  <a:srgbClr val="1E3F07"/>
                </a:solidFill>
              </a:rPr>
              <a:t>     от </a:t>
            </a:r>
            <a:r>
              <a:rPr lang="ru-RU" sz="2400" i="1" dirty="0">
                <a:solidFill>
                  <a:srgbClr val="1E3F07"/>
                </a:solidFill>
              </a:rPr>
              <a:t>людей, которых ты не знаешь. Неизвестно, что они могут содержать: это может быть как вирус, так и незаконный материал.</a:t>
            </a:r>
            <a:endParaRPr lang="ru-RU" sz="2400" i="1" dirty="0" smtClean="0">
              <a:solidFill>
                <a:srgbClr val="1E3F07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429000"/>
            <a:ext cx="3456384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92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744</TotalTime>
  <Words>487</Words>
  <Application>Microsoft Office PowerPoint</Application>
  <PresentationFormat>Экран (4:3)</PresentationFormat>
  <Paragraphs>79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Спам</vt:lpstr>
      <vt:lpstr>Презентация PowerPoint</vt:lpstr>
      <vt:lpstr>Правила  ответственного и безопасного пользования услугами Интернет и мобильной (сотовой) связи </vt:lpstr>
      <vt:lpstr>Презентация PowerPoint</vt:lpstr>
      <vt:lpstr>Правила безопасного пользования компьютерными или иными играми </vt:lpstr>
      <vt:lpstr>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ученик</dc:creator>
  <cp:lastModifiedBy>ученик</cp:lastModifiedBy>
  <cp:revision>64</cp:revision>
  <dcterms:created xsi:type="dcterms:W3CDTF">2014-12-05T07:07:07Z</dcterms:created>
  <dcterms:modified xsi:type="dcterms:W3CDTF">2014-12-09T10:44:33Z</dcterms:modified>
</cp:coreProperties>
</file>