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1C05"/>
    <a:srgbClr val="1C0D02"/>
    <a:srgbClr val="552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molenskshkola@yandex.ru" TargetMode="Externa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3" r="7168"/>
          <a:stretch/>
        </p:blipFill>
        <p:spPr>
          <a:xfrm>
            <a:off x="168012" y="0"/>
            <a:ext cx="8807974" cy="669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8013" y="37592"/>
            <a:ext cx="8807974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0"/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Ансамбль усадьбы Свиньиных-Козловских, </a:t>
            </a:r>
          </a:p>
          <a:p>
            <a:pPr algn="ctr"/>
            <a:r>
              <a:rPr lang="en-US" sz="4000" b="1" i="1" dirty="0" smtClean="0">
                <a:ln w="0"/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XVIII</a:t>
            </a:r>
            <a:r>
              <a:rPr lang="ru-RU" sz="4000" b="1" i="1" dirty="0" smtClean="0">
                <a:ln w="0"/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– первая половина</a:t>
            </a:r>
            <a:r>
              <a:rPr lang="en-US" sz="4000" b="1" i="1" dirty="0" smtClean="0">
                <a:ln w="0"/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XIX</a:t>
            </a:r>
            <a:r>
              <a:rPr lang="ru-RU" sz="4000" b="1" i="1" dirty="0" smtClean="0">
                <a:ln w="0"/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21209" y="6126691"/>
            <a:ext cx="5219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г. Переславль-Залесский, 2015 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"/>
          <a:stretch/>
        </p:blipFill>
        <p:spPr>
          <a:xfrm>
            <a:off x="5753838" y="492617"/>
            <a:ext cx="2854280" cy="3738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8" y="492616"/>
            <a:ext cx="4984122" cy="37380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0193" y="4902540"/>
            <a:ext cx="7943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Остатки 400-летней дубравы, заложенной в честь ушедшей царской династии Рюриковичей и избрания царем Михаила Романова.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9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4"/>
          <a:stretch/>
        </p:blipFill>
        <p:spPr>
          <a:xfrm>
            <a:off x="542164" y="511935"/>
            <a:ext cx="3514681" cy="3022377"/>
          </a:xfrm>
          <a:prstGeom prst="rect">
            <a:avLst/>
          </a:prstGeom>
        </p:spPr>
      </p:pic>
      <p:pic>
        <p:nvPicPr>
          <p:cNvPr id="6" name="Picture 4" descr="136-3655_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116" y="511935"/>
            <a:ext cx="2908993" cy="38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4" y="3652292"/>
            <a:ext cx="3514681" cy="26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19211" y="4771643"/>
            <a:ext cx="4115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Урочище «Зверинец» – </a:t>
            </a:r>
            <a:r>
              <a:rPr lang="ru-RU" sz="2000" b="1" dirty="0" err="1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залесенная</a:t>
            </a:r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 территория для охоты.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9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4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03" y="3599340"/>
            <a:ext cx="3944799" cy="2669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3" y="3564484"/>
            <a:ext cx="3905327" cy="2738909"/>
          </a:xfrm>
          <a:prstGeom prst="rect">
            <a:avLst/>
          </a:prstGeom>
        </p:spPr>
      </p:pic>
      <p:pic>
        <p:nvPicPr>
          <p:cNvPr id="5122" name="Picture 2" descr="F:\ФОТОКНИГА\Усадьба Смоленское большая\Усадьба Смоленское\8cf644857f9a7acf8648251d8c7f22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3" y="533593"/>
            <a:ext cx="3928057" cy="294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46659" y="1088716"/>
            <a:ext cx="3724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Фруктовый сад, парники и оранжереи.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8490" y="3119638"/>
            <a:ext cx="3541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0"/>
                <a:solidFill>
                  <a:schemeClr val="bg1"/>
                </a:solidFill>
                <a:cs typeface="Arial" panose="020B0604020202020204" pitchFamily="34" charset="0"/>
              </a:rPr>
              <a:t>Акварель. 1960 г. Худ. </a:t>
            </a:r>
            <a:r>
              <a:rPr lang="ru-RU" sz="1600" b="1" dirty="0" err="1" smtClean="0">
                <a:ln w="0"/>
                <a:solidFill>
                  <a:schemeClr val="bg1"/>
                </a:solidFill>
                <a:cs typeface="Arial" panose="020B0604020202020204" pitchFamily="34" charset="0"/>
              </a:rPr>
              <a:t>Саунов</a:t>
            </a:r>
            <a:r>
              <a:rPr lang="ru-RU" sz="1600" b="1" dirty="0" smtClean="0">
                <a:ln w="0"/>
                <a:solidFill>
                  <a:schemeClr val="bg1"/>
                </a:solidFill>
                <a:cs typeface="Arial" panose="020B0604020202020204" pitchFamily="34" charset="0"/>
              </a:rPr>
              <a:t> Т.Т.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69" y="591163"/>
            <a:ext cx="2983992" cy="389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23" y="591163"/>
            <a:ext cx="3040746" cy="38983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67869" y="4535179"/>
            <a:ext cx="2983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Владелец усадьбы генерал участник Кавказских походов Викентий Михайлович Козловский </a:t>
            </a:r>
          </a:p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 (1796-1873)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43692" y="4807565"/>
            <a:ext cx="34612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Великий Князь Николай Константинович Романов. Несколько лет проживал в усадьбе.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5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6" y="3429000"/>
            <a:ext cx="4288273" cy="29230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09979" y="2557135"/>
            <a:ext cx="3870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Успенская сельскохозяйственная школа. Фото 1904 г.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09979" y="5415716"/>
            <a:ext cx="3870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Успенский зоотехнический техникум. Фото 1968 г.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06" y="419729"/>
            <a:ext cx="4210995" cy="290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0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0"/>
          <a:stretch/>
        </p:blipFill>
        <p:spPr>
          <a:xfrm>
            <a:off x="4323130" y="3256837"/>
            <a:ext cx="4283422" cy="2962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5"/>
          <a:stretch/>
        </p:blipFill>
        <p:spPr>
          <a:xfrm>
            <a:off x="4323130" y="468918"/>
            <a:ext cx="4283422" cy="2725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8" y="468918"/>
            <a:ext cx="3258355" cy="43444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2315" y="4813391"/>
            <a:ext cx="37564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Усадьба является объектом культурного наследия  регионального значения. Постановление Администрации Ярославской области №329 </a:t>
            </a:r>
          </a:p>
          <a:p>
            <a:pPr algn="ctr"/>
            <a:r>
              <a:rPr lang="ru-RU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от 22.11.1993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0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6" y="460421"/>
            <a:ext cx="4108987" cy="30817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309" b="11738"/>
          <a:stretch/>
        </p:blipFill>
        <p:spPr>
          <a:xfrm>
            <a:off x="580176" y="3605725"/>
            <a:ext cx="4171504" cy="2752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14" y="3605726"/>
            <a:ext cx="3670477" cy="27528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51680" y="724018"/>
            <a:ext cx="37831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С 1978 г. в здании дворца размещается Смоленская школа. </a:t>
            </a:r>
          </a:p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Воспитательная деятельность школы связана с приобщением учащихся к историко-культурному наследию прошлого.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0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6" y="466323"/>
            <a:ext cx="4444016" cy="2962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6" y="3547903"/>
            <a:ext cx="3683358" cy="2762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10" y="3515932"/>
            <a:ext cx="3725985" cy="27944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39779" y="1013779"/>
            <a:ext cx="30950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 школе создан краеведческий музей.</a:t>
            </a:r>
          </a:p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 нем собраны экспонаты по истории села, усадьбы и школы.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4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54" y="566669"/>
            <a:ext cx="3816438" cy="2862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/>
          <a:stretch/>
        </p:blipFill>
        <p:spPr>
          <a:xfrm>
            <a:off x="594659" y="566669"/>
            <a:ext cx="3977341" cy="28623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4660" y="4298550"/>
            <a:ext cx="7789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 2010 г. были проведены работы по косметическому ремонту третьей части фасада здания.</a:t>
            </a:r>
          </a:p>
          <a:p>
            <a:endParaRPr lang="ru-RU" sz="2000" b="1" dirty="0" smtClean="0">
              <a:ln w="0"/>
              <a:solidFill>
                <a:srgbClr val="552707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 2014 г. выполнен капитальный ремонт башни западного флигеля.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4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4" y="451230"/>
            <a:ext cx="3970359" cy="2977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14" y="451230"/>
            <a:ext cx="4004078" cy="3003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1" y="3579965"/>
            <a:ext cx="3704823" cy="27786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47503" y="3879048"/>
            <a:ext cx="4087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Волонтёры села Смоленское на субботниках по благоустройству усадебного парка.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4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2">
                    <a:lumMod val="75000"/>
                  </a:scheme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58909" y="4971613"/>
            <a:ext cx="74247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Усадьба Свиньиных-Козловских- жемчужина русской </a:t>
            </a:r>
          </a:p>
          <a:p>
            <a:pPr algn="ctr"/>
            <a:r>
              <a:rPr lang="ru-RU" sz="24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дворянской культуры </a:t>
            </a:r>
            <a:r>
              <a:rPr lang="en-US" sz="24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XVIII</a:t>
            </a:r>
            <a:r>
              <a:rPr lang="ru-RU" sz="24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 в.</a:t>
            </a:r>
            <a:endParaRPr lang="ru-RU" sz="2400" b="1" dirty="0">
              <a:ln w="0"/>
              <a:solidFill>
                <a:srgbClr val="552707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F:\ФОТОКНИГА\Усадьба Смоленское большая\Усадьба Смоленское\90950e9a0440293084173489aa855cd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5201" r="7222" b="21183"/>
          <a:stretch/>
        </p:blipFill>
        <p:spPr bwMode="auto">
          <a:xfrm>
            <a:off x="598300" y="965914"/>
            <a:ext cx="7993981" cy="345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5" b="8919"/>
          <a:stretch/>
        </p:blipFill>
        <p:spPr>
          <a:xfrm>
            <a:off x="549497" y="3560341"/>
            <a:ext cx="3739661" cy="2816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3967" b="15833"/>
          <a:stretch/>
        </p:blipFill>
        <p:spPr>
          <a:xfrm>
            <a:off x="4469461" y="559867"/>
            <a:ext cx="4065331" cy="2869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3" y="559868"/>
            <a:ext cx="3815605" cy="28617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30350" y="4074435"/>
            <a:ext cx="3343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 усадьбе устраиваются праздники, снимаются документальные и художественные фильмы.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03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7" y="511901"/>
            <a:ext cx="7949686" cy="596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31138" y="3636406"/>
            <a:ext cx="7057622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kern="0" dirty="0" smtClean="0">
                <a:solidFill>
                  <a:srgbClr val="1C0D02"/>
                </a:solidFill>
                <a:latin typeface="Times New Roman"/>
              </a:rPr>
              <a:t>152003,</a:t>
            </a:r>
            <a:r>
              <a:rPr lang="en-US" altLang="ru-RU" sz="2800" b="1" kern="0" dirty="0" smtClean="0">
                <a:solidFill>
                  <a:srgbClr val="1C0D02"/>
                </a:solidFill>
                <a:latin typeface="Times New Roman"/>
              </a:rPr>
              <a:t> </a:t>
            </a:r>
            <a:r>
              <a:rPr lang="ru-RU" altLang="ru-RU" sz="2800" b="1" kern="0" dirty="0" smtClean="0">
                <a:solidFill>
                  <a:srgbClr val="1C0D02"/>
                </a:solidFill>
                <a:latin typeface="Times New Roman"/>
              </a:rPr>
              <a:t>Ярославская </a:t>
            </a:r>
            <a:r>
              <a:rPr lang="ru-RU" altLang="ru-RU" sz="2800" b="1" kern="0" dirty="0">
                <a:solidFill>
                  <a:srgbClr val="1C0D02"/>
                </a:solidFill>
                <a:latin typeface="Times New Roman"/>
              </a:rPr>
              <a:t>обл.,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kern="0" dirty="0" err="1">
                <a:solidFill>
                  <a:srgbClr val="1C0D02"/>
                </a:solidFill>
                <a:latin typeface="Times New Roman"/>
              </a:rPr>
              <a:t>Переславский</a:t>
            </a:r>
            <a:r>
              <a:rPr lang="ru-RU" altLang="ru-RU" sz="2800" b="1" kern="0" dirty="0">
                <a:solidFill>
                  <a:srgbClr val="1C0D02"/>
                </a:solidFill>
                <a:latin typeface="Times New Roman"/>
              </a:rPr>
              <a:t> р-н</a:t>
            </a:r>
            <a:r>
              <a:rPr lang="ru-RU" altLang="ru-RU" sz="2800" b="1" kern="0" dirty="0" smtClean="0">
                <a:solidFill>
                  <a:srgbClr val="1C0D02"/>
                </a:solidFill>
                <a:latin typeface="Times New Roman"/>
              </a:rPr>
              <a:t>.,</a:t>
            </a:r>
            <a:r>
              <a:rPr lang="en-US" altLang="ru-RU" sz="2800" b="1" kern="0" dirty="0" smtClean="0">
                <a:solidFill>
                  <a:srgbClr val="1C0D02"/>
                </a:solidFill>
                <a:latin typeface="Times New Roman"/>
              </a:rPr>
              <a:t> </a:t>
            </a:r>
            <a:r>
              <a:rPr lang="ru-RU" altLang="ru-RU" sz="2800" b="1" kern="0" dirty="0" smtClean="0">
                <a:solidFill>
                  <a:srgbClr val="1C0D02"/>
                </a:solidFill>
                <a:latin typeface="Times New Roman"/>
              </a:rPr>
              <a:t>с</a:t>
            </a:r>
            <a:r>
              <a:rPr lang="ru-RU" altLang="ru-RU" sz="2800" b="1" kern="0" dirty="0">
                <a:solidFill>
                  <a:srgbClr val="1C0D02"/>
                </a:solidFill>
                <a:latin typeface="Times New Roman"/>
              </a:rPr>
              <a:t>. Смоленское,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kern="0" dirty="0">
                <a:solidFill>
                  <a:srgbClr val="1C0D02"/>
                </a:solidFill>
                <a:latin typeface="Times New Roman"/>
              </a:rPr>
              <a:t>ул. Парковая, д.1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ru-RU" sz="2800" b="1" kern="0" dirty="0" smtClean="0">
                <a:solidFill>
                  <a:srgbClr val="1C0D02"/>
                </a:solidFill>
                <a:latin typeface="Times New Roman"/>
              </a:rPr>
              <a:t>e-mail</a:t>
            </a:r>
            <a:r>
              <a:rPr lang="en-US" altLang="ru-RU" sz="2800" b="1" kern="0" dirty="0">
                <a:solidFill>
                  <a:srgbClr val="1C0D02"/>
                </a:solidFill>
                <a:latin typeface="Times New Roman"/>
              </a:rPr>
              <a:t>: </a:t>
            </a:r>
            <a:r>
              <a:rPr lang="en-US" altLang="ru-RU" sz="2800" b="1" kern="0" dirty="0" smtClean="0">
                <a:solidFill>
                  <a:srgbClr val="1C0D02"/>
                </a:solidFill>
                <a:latin typeface="Times New Roman"/>
                <a:hlinkClick r:id="rId5"/>
              </a:rPr>
              <a:t>smolenskshkola@yandex.ru</a:t>
            </a:r>
            <a:endParaRPr lang="en-US" altLang="ru-RU" sz="2800" b="1" kern="0" dirty="0" smtClean="0">
              <a:solidFill>
                <a:srgbClr val="1C0D02"/>
              </a:solidFill>
              <a:latin typeface="Times New Roman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ru-RU" sz="2800" b="1" kern="0" dirty="0" smtClean="0">
                <a:solidFill>
                  <a:srgbClr val="1C0D02"/>
                </a:solidFill>
                <a:latin typeface="Times New Roman"/>
              </a:rPr>
              <a:t>8(48535)45139</a:t>
            </a:r>
            <a:endParaRPr lang="en-US" altLang="ru-RU" sz="2800" b="1" kern="0" dirty="0">
              <a:solidFill>
                <a:srgbClr val="1C0D02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8642" y="798129"/>
            <a:ext cx="76461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 smtClean="0">
                <a:ln w="0"/>
                <a:solidFill>
                  <a:srgbClr val="3D1C05"/>
                </a:solidFill>
                <a:cs typeface="Arial" panose="020B0604020202020204" pitchFamily="34" charset="0"/>
              </a:rPr>
              <a:t>ДОБРО ПОЖАЛОВАТЬ В УСАДЬБУ</a:t>
            </a:r>
            <a:r>
              <a:rPr lang="ru-RU" sz="4000" b="1" i="1" dirty="0" smtClean="0">
                <a:ln w="0"/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!</a:t>
            </a:r>
            <a:endParaRPr lang="ru-RU" sz="4000" b="1" i="1" dirty="0">
              <a:ln w="0"/>
              <a:solidFill>
                <a:srgbClr val="ED7D31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3332333"/>
            <a:ext cx="4465068" cy="30262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20340" y="798201"/>
            <a:ext cx="25144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Дворец построен</a:t>
            </a:r>
          </a:p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 1779 г. сенатором</a:t>
            </a:r>
          </a:p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Петром Сергеевичем Свиньиным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9" y="493009"/>
            <a:ext cx="5284157" cy="26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0608" y="3554569"/>
            <a:ext cx="37091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err="1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Усадебно</a:t>
            </a:r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-парковый ансамбль занимает площадь около 20 га и является самым интересным архитектурным сооружением сельского усадебного </a:t>
            </a:r>
            <a:r>
              <a:rPr lang="ru-RU" sz="2000" b="1" dirty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строительства </a:t>
            </a:r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Владимирской губернии </a:t>
            </a:r>
            <a:r>
              <a:rPr lang="en-US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XVIII </a:t>
            </a:r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в.</a:t>
            </a:r>
            <a:endParaRPr lang="ru-RU" sz="2000" b="1" dirty="0">
              <a:ln w="0"/>
              <a:solidFill>
                <a:srgbClr val="552707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6"/>
          <a:stretch/>
        </p:blipFill>
        <p:spPr>
          <a:xfrm>
            <a:off x="611740" y="3528812"/>
            <a:ext cx="4864222" cy="2829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6" y="518023"/>
            <a:ext cx="4870656" cy="2910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9878" y="569538"/>
            <a:ext cx="30176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Планировка дворца напоминает композицию крупнейших петербургских дворцов: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строгая симметрия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изогнутые галереи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домовая церковь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двухсветный западный зал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ln w="0"/>
              <a:solidFill>
                <a:srgbClr val="552707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ln w="0"/>
              <a:solidFill>
                <a:srgbClr val="552707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552707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82614" y="4727367"/>
            <a:ext cx="2884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На фото фасады дворцов в </a:t>
            </a:r>
          </a:p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с. Смоленское и Павловского </a:t>
            </a:r>
            <a:r>
              <a:rPr lang="ru-RU" sz="2000" b="1" dirty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дворца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5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6" y="541852"/>
            <a:ext cx="3849531" cy="2887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6" y="3471435"/>
            <a:ext cx="3849531" cy="2887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12017"/>
          <a:stretch/>
        </p:blipFill>
        <p:spPr>
          <a:xfrm>
            <a:off x="4572000" y="541853"/>
            <a:ext cx="2911824" cy="28871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99520" y="4407177"/>
            <a:ext cx="422122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Домовая церковь в восточном  </a:t>
            </a:r>
          </a:p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флигеле усадьбы.</a:t>
            </a:r>
          </a:p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Престолы: Успения Божией Матери </a:t>
            </a:r>
          </a:p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(второй этаж) и апостола Иоанна </a:t>
            </a:r>
          </a:p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Богослова (первый этаж).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79" y="1468192"/>
            <a:ext cx="2043714" cy="27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480579"/>
            <a:ext cx="5100034" cy="58780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39017" y="5896918"/>
            <a:ext cx="2595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План усадьбы 1909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75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67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9447"/>
            <a:ext cx="3704823" cy="2778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0" b="1773"/>
          <a:stretch/>
        </p:blipFill>
        <p:spPr>
          <a:xfrm>
            <a:off x="545920" y="3456367"/>
            <a:ext cx="3716988" cy="2778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9" y="519447"/>
            <a:ext cx="3716988" cy="27877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2000" y="3680426"/>
            <a:ext cx="3962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Прямоугольный регулярный террасированный парк</a:t>
            </a:r>
          </a:p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С рядовыми и аллейными липовыми посадками.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75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16" y="712799"/>
            <a:ext cx="3080823" cy="2223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1" y="506738"/>
            <a:ext cx="4832618" cy="3624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3" y="3325609"/>
            <a:ext cx="4043966" cy="30329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3741" y="4169478"/>
            <a:ext cx="38421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Пруд с островом в центре – живой памятник мужества, доблести и славы русским солдатам, изгнавшим наполеоновские полчища.</a:t>
            </a:r>
          </a:p>
          <a:p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Устроен пленными французами в 1813-1815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75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rgbClr val="ED7D31">
                    <a:lumMod val="75000"/>
                  </a:srgb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37" y="530402"/>
            <a:ext cx="328731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7" y="530404"/>
            <a:ext cx="328612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4411" y="5376065"/>
            <a:ext cx="7800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Северная оконечность острова. </a:t>
            </a:r>
          </a:p>
          <a:p>
            <a:pPr algn="ctr"/>
            <a:r>
              <a:rPr lang="ru-RU" sz="2000" b="1" dirty="0" smtClean="0">
                <a:ln w="0"/>
                <a:solidFill>
                  <a:srgbClr val="552707"/>
                </a:solidFill>
                <a:cs typeface="Arial" panose="020B0604020202020204" pitchFamily="34" charset="0"/>
              </a:rPr>
              <a:t>Небольшой залив с мысом. Остров любви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9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</TotalTime>
  <Words>421</Words>
  <Application>Microsoft Office PowerPoint</Application>
  <PresentationFormat>Экран (4:3)</PresentationFormat>
  <Paragraphs>75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61</cp:revision>
  <dcterms:created xsi:type="dcterms:W3CDTF">2013-11-19T05:52:05Z</dcterms:created>
  <dcterms:modified xsi:type="dcterms:W3CDTF">2015-06-09T18:26:08Z</dcterms:modified>
</cp:coreProperties>
</file>